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60" r:id="rId7"/>
    <p:sldId id="276" r:id="rId8"/>
    <p:sldId id="277" r:id="rId9"/>
    <p:sldId id="261" r:id="rId10"/>
    <p:sldId id="262" r:id="rId11"/>
    <p:sldId id="263" r:id="rId12"/>
    <p:sldId id="265" r:id="rId13"/>
    <p:sldId id="271" r:id="rId14"/>
    <p:sldId id="266" r:id="rId15"/>
    <p:sldId id="279" r:id="rId16"/>
    <p:sldId id="267" r:id="rId17"/>
    <p:sldId id="272" r:id="rId18"/>
    <p:sldId id="270" r:id="rId19"/>
    <p:sldId id="273" r:id="rId20"/>
    <p:sldId id="269" r:id="rId21"/>
    <p:sldId id="274" r:id="rId22"/>
    <p:sldId id="268" r:id="rId23"/>
    <p:sldId id="275" r:id="rId24"/>
    <p:sldId id="26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rikanthboda1980@outlook.com" userId="cf41aefd028dd7c7" providerId="LiveId" clId="{E66F9787-CD93-43A4-B785-39E2432ACBB4}"/>
    <pc:docChg chg="custSel addSld modSld">
      <pc:chgData name="srikanthboda1980@outlook.com" userId="cf41aefd028dd7c7" providerId="LiveId" clId="{E66F9787-CD93-43A4-B785-39E2432ACBB4}" dt="2020-08-06T17:45:43.269" v="166" actId="14100"/>
      <pc:docMkLst>
        <pc:docMk/>
      </pc:docMkLst>
      <pc:sldChg chg="modSp">
        <pc:chgData name="srikanthboda1980@outlook.com" userId="cf41aefd028dd7c7" providerId="LiveId" clId="{E66F9787-CD93-43A4-B785-39E2432ACBB4}" dt="2020-08-06T10:46:00.090" v="6" actId="20577"/>
        <pc:sldMkLst>
          <pc:docMk/>
          <pc:sldMk cId="0" sldId="265"/>
        </pc:sldMkLst>
        <pc:spChg chg="mod">
          <ac:chgData name="srikanthboda1980@outlook.com" userId="cf41aefd028dd7c7" providerId="LiveId" clId="{E66F9787-CD93-43A4-B785-39E2432ACBB4}" dt="2020-08-06T10:46:00.090" v="6" actId="20577"/>
          <ac:spMkLst>
            <pc:docMk/>
            <pc:sldMk cId="0" sldId="265"/>
            <ac:spMk id="4" creationId="{BBADB592-FDD4-4067-BF3B-E82E08C83F74}"/>
          </ac:spMkLst>
        </pc:spChg>
      </pc:sldChg>
      <pc:sldChg chg="addSp delSp modSp new mod modAnim">
        <pc:chgData name="srikanthboda1980@outlook.com" userId="cf41aefd028dd7c7" providerId="LiveId" clId="{E66F9787-CD93-43A4-B785-39E2432ACBB4}" dt="2020-08-06T17:45:43.269" v="166" actId="14100"/>
        <pc:sldMkLst>
          <pc:docMk/>
          <pc:sldMk cId="1584154672" sldId="279"/>
        </pc:sldMkLst>
        <pc:spChg chg="add del mod">
          <ac:chgData name="srikanthboda1980@outlook.com" userId="cf41aefd028dd7c7" providerId="LiveId" clId="{E66F9787-CD93-43A4-B785-39E2432ACBB4}" dt="2020-08-06T10:47:10.139" v="9" actId="478"/>
          <ac:spMkLst>
            <pc:docMk/>
            <pc:sldMk cId="1584154672" sldId="279"/>
            <ac:spMk id="2" creationId="{D773B1EE-D93C-4BD2-8732-9D8A33239088}"/>
          </ac:spMkLst>
        </pc:spChg>
        <pc:spChg chg="add mod">
          <ac:chgData name="srikanthboda1980@outlook.com" userId="cf41aefd028dd7c7" providerId="LiveId" clId="{E66F9787-CD93-43A4-B785-39E2432ACBB4}" dt="2020-08-06T17:39:40.546" v="57" actId="113"/>
          <ac:spMkLst>
            <pc:docMk/>
            <pc:sldMk cId="1584154672" sldId="279"/>
            <ac:spMk id="3" creationId="{4D7CE227-13F5-4D72-B899-10357C98C90D}"/>
          </ac:spMkLst>
        </pc:spChg>
        <pc:spChg chg="add mod">
          <ac:chgData name="srikanthboda1980@outlook.com" userId="cf41aefd028dd7c7" providerId="LiveId" clId="{E66F9787-CD93-43A4-B785-39E2432ACBB4}" dt="2020-08-06T17:42:45.926" v="104" actId="14100"/>
          <ac:spMkLst>
            <pc:docMk/>
            <pc:sldMk cId="1584154672" sldId="279"/>
            <ac:spMk id="4" creationId="{CE2BC33D-A519-4C54-8D08-259EB2401D56}"/>
          </ac:spMkLst>
        </pc:spChg>
        <pc:spChg chg="add mod">
          <ac:chgData name="srikanthboda1980@outlook.com" userId="cf41aefd028dd7c7" providerId="LiveId" clId="{E66F9787-CD93-43A4-B785-39E2432ACBB4}" dt="2020-08-06T17:41:59.795" v="95" actId="1076"/>
          <ac:spMkLst>
            <pc:docMk/>
            <pc:sldMk cId="1584154672" sldId="279"/>
            <ac:spMk id="5" creationId="{FFA6E7F7-BEC4-400C-BB75-895C679EDE81}"/>
          </ac:spMkLst>
        </pc:spChg>
        <pc:spChg chg="add mod">
          <ac:chgData name="srikanthboda1980@outlook.com" userId="cf41aefd028dd7c7" providerId="LiveId" clId="{E66F9787-CD93-43A4-B785-39E2432ACBB4}" dt="2020-08-06T17:42:57.355" v="106" actId="1037"/>
          <ac:spMkLst>
            <pc:docMk/>
            <pc:sldMk cId="1584154672" sldId="279"/>
            <ac:spMk id="6" creationId="{5623F73F-0860-4354-9BC5-2752D10673EF}"/>
          </ac:spMkLst>
        </pc:spChg>
        <pc:spChg chg="add mod">
          <ac:chgData name="srikanthboda1980@outlook.com" userId="cf41aefd028dd7c7" providerId="LiveId" clId="{E66F9787-CD93-43A4-B785-39E2432ACBB4}" dt="2020-08-06T17:44:00.957" v="135" actId="14100"/>
          <ac:spMkLst>
            <pc:docMk/>
            <pc:sldMk cId="1584154672" sldId="279"/>
            <ac:spMk id="7" creationId="{02259193-2F2F-4781-8E73-9669B46A0060}"/>
          </ac:spMkLst>
        </pc:spChg>
        <pc:spChg chg="add mod">
          <ac:chgData name="srikanthboda1980@outlook.com" userId="cf41aefd028dd7c7" providerId="LiveId" clId="{E66F9787-CD93-43A4-B785-39E2432ACBB4}" dt="2020-08-06T17:45:43.269" v="166" actId="14100"/>
          <ac:spMkLst>
            <pc:docMk/>
            <pc:sldMk cId="1584154672" sldId="279"/>
            <ac:spMk id="8" creationId="{3D40A247-2753-42F4-9669-EB02493DDED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A238-7140-4A24-B3EA-21DE89F90071}" type="datetimeFigureOut">
              <a:rPr lang="en-US" smtClean="0"/>
              <a:pPr/>
              <a:t>8/16/2020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47C21-02F4-4A2C-8D94-F92C42E2B40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A238-7140-4A24-B3EA-21DE89F90071}" type="datetimeFigureOut">
              <a:rPr lang="en-US" smtClean="0"/>
              <a:pPr/>
              <a:t>8/16/2020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47C21-02F4-4A2C-8D94-F92C42E2B40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A238-7140-4A24-B3EA-21DE89F90071}" type="datetimeFigureOut">
              <a:rPr lang="en-US" smtClean="0"/>
              <a:pPr/>
              <a:t>8/16/2020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47C21-02F4-4A2C-8D94-F92C42E2B40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A238-7140-4A24-B3EA-21DE89F90071}" type="datetimeFigureOut">
              <a:rPr lang="en-US" smtClean="0"/>
              <a:pPr/>
              <a:t>8/16/2020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47C21-02F4-4A2C-8D94-F92C42E2B40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A238-7140-4A24-B3EA-21DE89F90071}" type="datetimeFigureOut">
              <a:rPr lang="en-US" smtClean="0"/>
              <a:pPr/>
              <a:t>8/16/2020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47C21-02F4-4A2C-8D94-F92C42E2B40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A238-7140-4A24-B3EA-21DE89F90071}" type="datetimeFigureOut">
              <a:rPr lang="en-US" smtClean="0"/>
              <a:pPr/>
              <a:t>8/16/2020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47C21-02F4-4A2C-8D94-F92C42E2B40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A238-7140-4A24-B3EA-21DE89F90071}" type="datetimeFigureOut">
              <a:rPr lang="en-US" smtClean="0"/>
              <a:pPr/>
              <a:t>8/16/2020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47C21-02F4-4A2C-8D94-F92C42E2B40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A238-7140-4A24-B3EA-21DE89F90071}" type="datetimeFigureOut">
              <a:rPr lang="en-US" smtClean="0"/>
              <a:pPr/>
              <a:t>8/16/2020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47C21-02F4-4A2C-8D94-F92C42E2B40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A238-7140-4A24-B3EA-21DE89F90071}" type="datetimeFigureOut">
              <a:rPr lang="en-US" smtClean="0"/>
              <a:pPr/>
              <a:t>8/16/2020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47C21-02F4-4A2C-8D94-F92C42E2B40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A238-7140-4A24-B3EA-21DE89F90071}" type="datetimeFigureOut">
              <a:rPr lang="en-US" smtClean="0"/>
              <a:pPr/>
              <a:t>8/16/2020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47C21-02F4-4A2C-8D94-F92C42E2B40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A238-7140-4A24-B3EA-21DE89F90071}" type="datetimeFigureOut">
              <a:rPr lang="en-US" smtClean="0"/>
              <a:pPr/>
              <a:t>8/16/2020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47C21-02F4-4A2C-8D94-F92C42E2B40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FA238-7140-4A24-B3EA-21DE89F90071}" type="datetimeFigureOut">
              <a:rPr lang="en-US" smtClean="0"/>
              <a:pPr/>
              <a:t>8/16/2020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47C21-02F4-4A2C-8D94-F92C42E2B40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41DD4E1-2386-45F7-B630-AC249FD48157}"/>
              </a:ext>
            </a:extLst>
          </p:cNvPr>
          <p:cNvSpPr txBox="1"/>
          <p:nvPr/>
        </p:nvSpPr>
        <p:spPr>
          <a:xfrm>
            <a:off x="2285996" y="1951600"/>
            <a:ext cx="4572000" cy="2701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Group: B.Sc. II Year 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Subject: Electronics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Semester:  3</a:t>
            </a:r>
            <a:endParaRPr lang="en-IN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24EF8E-0BE3-4D88-83D6-350FD3146B93}"/>
              </a:ext>
            </a:extLst>
          </p:cNvPr>
          <p:cNvSpPr txBox="1"/>
          <p:nvPr/>
        </p:nvSpPr>
        <p:spPr>
          <a:xfrm>
            <a:off x="2015796" y="5837914"/>
            <a:ext cx="5112401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w.e.f. 2019 - 20 ADMITTED BATCH</a:t>
            </a:r>
            <a:endParaRPr lang="en-IN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322B63-1376-412A-BDB5-905FD5BCC0F6}"/>
              </a:ext>
            </a:extLst>
          </p:cNvPr>
          <p:cNvSpPr txBox="1"/>
          <p:nvPr/>
        </p:nvSpPr>
        <p:spPr>
          <a:xfrm>
            <a:off x="431536" y="4797484"/>
            <a:ext cx="8280920" cy="752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Title of the paper: DIGITAL ELECTRONICS</a:t>
            </a:r>
            <a:endParaRPr lang="en-IN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45AD3C-65BA-4449-A0C5-25653C5F1C32}"/>
              </a:ext>
            </a:extLst>
          </p:cNvPr>
          <p:cNvSpPr txBox="1"/>
          <p:nvPr/>
        </p:nvSpPr>
        <p:spPr>
          <a:xfrm>
            <a:off x="1529702" y="188640"/>
            <a:ext cx="6084591" cy="1665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P.R. GOVERNMENT COLLEGE (A), KAKINADA</a:t>
            </a:r>
            <a:endParaRPr lang="en-IN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14348" y="152400"/>
            <a:ext cx="7600950" cy="503238"/>
          </a:xfrm>
          <a:ln/>
        </p:spPr>
        <p:txBody>
          <a:bodyPr lIns="91440" tIns="45720" rIns="91440" bIns="45720" anchor="t"/>
          <a:lstStyle/>
          <a:p>
            <a:pPr eaLnBrk="0" hangingPunct="0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700" b="1" dirty="0">
                <a:solidFill>
                  <a:srgbClr val="FF0000"/>
                </a:solidFill>
                <a:latin typeface="Avant Garde" charset="0"/>
              </a:rPr>
              <a:t>Logic levels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28600" y="2428868"/>
            <a:ext cx="8686800" cy="3000396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/>
          <a:p>
            <a:pPr marL="341313" marR="0" lvl="0" indent="-34131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Undefined region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inherent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1363" marR="0" lvl="1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1363" marR="0" lvl="1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 b="17505"/>
          <a:stretch>
            <a:fillRect/>
          </a:stretch>
        </p:blipFill>
        <p:spPr bwMode="auto">
          <a:xfrm>
            <a:off x="4000496" y="2443171"/>
            <a:ext cx="4800600" cy="22717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42342" y="476672"/>
            <a:ext cx="7258050" cy="519113"/>
          </a:xfrm>
          <a:ln/>
        </p:spPr>
        <p:txBody>
          <a:bodyPr lIns="91440" tIns="45720" rIns="91440" bIns="45720" anchor="t">
            <a:noAutofit/>
          </a:bodyPr>
          <a:lstStyle/>
          <a:p>
            <a:pPr eaLnBrk="0" hangingPunct="0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Analog versus Digital 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43628" y="1611957"/>
            <a:ext cx="8432826" cy="1384995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Analog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systems process time-varying signals that can take on any value across a continuous range of voltages (in electrical/electronics systems).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AA06B3-38E6-43FB-A8CE-2AF236B2C3BC}"/>
              </a:ext>
            </a:extLst>
          </p:cNvPr>
          <p:cNvSpPr/>
          <p:nvPr/>
        </p:nvSpPr>
        <p:spPr>
          <a:xfrm>
            <a:off x="243628" y="3412157"/>
            <a:ext cx="843282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systems use digital circuits that can process digital signals which can take on only one of two discrete values of voltages (in electrical/electronics systems).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AC1683-B315-43A8-B0DE-E89BC273B6A9}"/>
              </a:ext>
            </a:extLst>
          </p:cNvPr>
          <p:cNvSpPr/>
          <p:nvPr/>
        </p:nvSpPr>
        <p:spPr>
          <a:xfrm>
            <a:off x="243628" y="5085184"/>
            <a:ext cx="84328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Discrete values are called 1 and 0 (ON and OFF, HIGH and LOW, TRUE and FALSE,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INTRODUCTION TO NUMBER SYSTEMS</a:t>
            </a:r>
            <a:endParaRPr lang="en-IN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286340-7DC5-47E6-852C-3898E02A930D}"/>
              </a:ext>
            </a:extLst>
          </p:cNvPr>
          <p:cNvSpPr/>
          <p:nvPr/>
        </p:nvSpPr>
        <p:spPr>
          <a:xfrm>
            <a:off x="251520" y="1599183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define any number system we have to specify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ADB592-FDD4-4067-BF3B-E82E08C83F74}"/>
              </a:ext>
            </a:extLst>
          </p:cNvPr>
          <p:cNvSpPr/>
          <p:nvPr/>
        </p:nvSpPr>
        <p:spPr>
          <a:xfrm>
            <a:off x="971600" y="2679303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Base(Radix) of the number system such as 2,8,10 or 16.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6B51B6-8804-4AF4-891C-10DC3DF1EC69}"/>
              </a:ext>
            </a:extLst>
          </p:cNvPr>
          <p:cNvSpPr/>
          <p:nvPr/>
        </p:nvSpPr>
        <p:spPr>
          <a:xfrm>
            <a:off x="971600" y="3750131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base decides the total number of digits available in that number system.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07546E-4014-4AD2-9250-882EAC8FEF3E}"/>
              </a:ext>
            </a:extLst>
          </p:cNvPr>
          <p:cNvSpPr/>
          <p:nvPr/>
        </p:nvSpPr>
        <p:spPr>
          <a:xfrm>
            <a:off x="971600" y="4974267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digit in the number system is always zero and last digit in the number system is always base-1.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Number Systems </a:t>
            </a:r>
            <a:endParaRPr lang="en-IN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F3FF4E-E876-4EBB-940D-E7B04E5839A6}"/>
              </a:ext>
            </a:extLst>
          </p:cNvPr>
          <p:cNvSpPr/>
          <p:nvPr/>
        </p:nvSpPr>
        <p:spPr>
          <a:xfrm>
            <a:off x="899592" y="2126686"/>
            <a:ext cx="7128792" cy="324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4 number systems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	Decimal number system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	Binary number system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	Octal number system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	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Hexa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decimal number system</a:t>
            </a:r>
          </a:p>
        </p:txBody>
      </p:sp>
    </p:spTree>
    <p:extLst>
      <p:ext uri="{BB962C8B-B14F-4D97-AF65-F5344CB8AC3E}">
        <p14:creationId xmlns:p14="http://schemas.microsoft.com/office/powerpoint/2010/main" val="10607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Number system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696" y="810831"/>
            <a:ext cx="5616624" cy="5772531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Number Systems and its numbers</a:t>
            </a:r>
            <a:endParaRPr lang="en-IN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D7CE227-13F5-4D72-B899-10357C98C90D}"/>
              </a:ext>
            </a:extLst>
          </p:cNvPr>
          <p:cNvSpPr txBox="1"/>
          <p:nvPr/>
        </p:nvSpPr>
        <p:spPr>
          <a:xfrm>
            <a:off x="3743908" y="1556792"/>
            <a:ext cx="16561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H T U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9  8  7 6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2BC33D-A519-4C54-8D08-259EB2401D56}"/>
              </a:ext>
            </a:extLst>
          </p:cNvPr>
          <p:cNvSpPr txBox="1"/>
          <p:nvPr/>
        </p:nvSpPr>
        <p:spPr>
          <a:xfrm>
            <a:off x="3347864" y="4869160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1 0 0 1 1 0 1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A6E7F7-BEC4-400C-BB75-895C679EDE81}"/>
              </a:ext>
            </a:extLst>
          </p:cNvPr>
          <p:cNvSpPr txBox="1"/>
          <p:nvPr/>
        </p:nvSpPr>
        <p:spPr>
          <a:xfrm>
            <a:off x="5265077" y="4499828"/>
            <a:ext cx="630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LSB</a:t>
            </a:r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23F73F-0860-4354-9BC5-2752D10673EF}"/>
              </a:ext>
            </a:extLst>
          </p:cNvPr>
          <p:cNvSpPr txBox="1"/>
          <p:nvPr/>
        </p:nvSpPr>
        <p:spPr>
          <a:xfrm>
            <a:off x="3059832" y="4527916"/>
            <a:ext cx="675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MSB</a:t>
            </a:r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259193-2F2F-4781-8E73-9669B46A0060}"/>
              </a:ext>
            </a:extLst>
          </p:cNvPr>
          <p:cNvSpPr txBox="1"/>
          <p:nvPr/>
        </p:nvSpPr>
        <p:spPr>
          <a:xfrm>
            <a:off x="3131840" y="738495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Notation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40A247-2753-42F4-9669-EB02493DDED0}"/>
              </a:ext>
            </a:extLst>
          </p:cNvPr>
          <p:cNvSpPr txBox="1"/>
          <p:nvPr/>
        </p:nvSpPr>
        <p:spPr>
          <a:xfrm>
            <a:off x="3131841" y="3439551"/>
            <a:ext cx="2686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Binary Notation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15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60648"/>
            <a:ext cx="8186766" cy="816835"/>
          </a:xfrm>
        </p:spPr>
        <p:txBody>
          <a:bodyPr>
            <a:normAutofit/>
          </a:bodyPr>
          <a:lstStyle/>
          <a:p>
            <a:r>
              <a:rPr lang="en-IN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Binary Number System (base 2) </a:t>
            </a:r>
            <a:endParaRPr lang="en-IN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9559ED-2AC6-4D28-8855-1FC6C7F21FF6}"/>
              </a:ext>
            </a:extLst>
          </p:cNvPr>
          <p:cNvSpPr/>
          <p:nvPr/>
        </p:nvSpPr>
        <p:spPr>
          <a:xfrm>
            <a:off x="899592" y="1988840"/>
            <a:ext cx="74168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system only two digits (symbols) are used to represent a number. The digits are 0 and 1. So, the base of this system is 2.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system is useful to utilize in computers, machines and in electronic circuits because they can recognize only two states i.e. ON and OFF states. On means 1 and Off means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881DDC7-9421-4052-B97B-7F31B5FDDFAE}"/>
              </a:ext>
            </a:extLst>
          </p:cNvPr>
          <p:cNvSpPr/>
          <p:nvPr/>
        </p:nvSpPr>
        <p:spPr>
          <a:xfrm>
            <a:off x="395536" y="1628800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101 in binary system should be written as (101)2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system also each digit in the number has a place value.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place value of the right digit is 1 unit i.e. (2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place value of the next left digit is 2 units i.e. (2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place value of the next left digit is 4 units i.e. (2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……. so on.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 of a number in this system is the sum of the products of the digits with its respective powers of 2.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EA2729D-A3D1-42A6-82A1-3B583FED5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34" y="476672"/>
            <a:ext cx="8186766" cy="816835"/>
          </a:xfrm>
        </p:spPr>
        <p:txBody>
          <a:bodyPr>
            <a:normAutofit/>
          </a:bodyPr>
          <a:lstStyle/>
          <a:p>
            <a:r>
              <a:rPr lang="en-IN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Binary Number System (base 2)</a:t>
            </a:r>
            <a:endParaRPr lang="en-IN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0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57224" y="210289"/>
            <a:ext cx="7215206" cy="84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20" tIns="190440" rIns="91440" bIns="952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3355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Octal Number System (base 8)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43927BA-2420-4A71-B2EF-4ECF94171944}"/>
              </a:ext>
            </a:extLst>
          </p:cNvPr>
          <p:cNvSpPr/>
          <p:nvPr/>
        </p:nvSpPr>
        <p:spPr>
          <a:xfrm>
            <a:off x="755576" y="2492896"/>
            <a:ext cx="7776864" cy="1043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this system eight digits are used to represent a number. </a:t>
            </a:r>
            <a:endParaRPr lang="en-I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182638-EC6C-468F-BF98-8138F8CFB378}"/>
              </a:ext>
            </a:extLst>
          </p:cNvPr>
          <p:cNvSpPr/>
          <p:nvPr/>
        </p:nvSpPr>
        <p:spPr>
          <a:xfrm>
            <a:off x="683568" y="4112579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digits are 0, 1, 2, 3, 4, 5, 6 and 7. So, the base of this system is 8.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1839436-03AE-4A79-AB37-325C85DAC2CB}"/>
              </a:ext>
            </a:extLst>
          </p:cNvPr>
          <p:cNvSpPr/>
          <p:nvPr/>
        </p:nvSpPr>
        <p:spPr>
          <a:xfrm>
            <a:off x="323528" y="1628800"/>
            <a:ext cx="8568952" cy="4512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number 237 in octal system should be written as (237)</a:t>
            </a:r>
            <a:r>
              <a:rPr lang="en-US" sz="28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I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this system each digit in the number has a place value</a:t>
            </a:r>
            <a:endParaRPr lang="en-I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place value of the right digit is 1 unit i.e. (8</a:t>
            </a:r>
            <a:r>
              <a:rPr lang="en-US" sz="28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place value of the next left digit is 8 units i.e.</a:t>
            </a:r>
            <a:r>
              <a:rPr lang="en-US" sz="2800" spc="28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(8</a:t>
            </a:r>
            <a:r>
              <a:rPr lang="en-US" sz="28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place value of the next left digit is 64 units i.e. (8</a:t>
            </a:r>
            <a:r>
              <a:rPr lang="en-US" sz="28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……. so on.</a:t>
            </a:r>
            <a:endParaRPr lang="en-I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So, the value of a number in this system is the sum of the products of the digits with its respective powers of</a:t>
            </a:r>
            <a:r>
              <a:rPr lang="en-US" sz="28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endParaRPr lang="en-I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9276079-70EC-461D-80AE-F41FCD3F3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24" y="354305"/>
            <a:ext cx="7215206" cy="84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20" tIns="190440" rIns="91440" bIns="952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3355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Octal Number System (base 8)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1764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64D1CAE3-B780-435E-855C-90B31FDFC92C}"/>
              </a:ext>
            </a:extLst>
          </p:cNvPr>
          <p:cNvSpPr txBox="1">
            <a:spLocks noChangeArrowheads="1"/>
          </p:cNvSpPr>
          <p:nvPr/>
        </p:nvSpPr>
        <p:spPr>
          <a:xfrm>
            <a:off x="971600" y="2564904"/>
            <a:ext cx="7572428" cy="1512168"/>
          </a:xfrm>
          <a:prstGeom prst="rect">
            <a:avLst/>
          </a:prstGeom>
          <a:ln cap="sq">
            <a:solidFill>
              <a:srgbClr val="FFFFFF"/>
            </a:solidFill>
            <a:miter lim="800000"/>
          </a:ln>
        </p:spPr>
        <p:txBody>
          <a:bodyPr vert="horz" lIns="90000" tIns="46800" rIns="90000" bIns="46800" rtlCol="0" anchor="t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Topic : Introduction to Digital Electronics &amp; Number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857224" y="570329"/>
            <a:ext cx="7358114" cy="84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20" tIns="190440" rIns="91440" bIns="952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3355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Decimal Number System (base 10)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227D411-3847-4712-AE0B-EA2A9B923AC1}"/>
              </a:ext>
            </a:extLst>
          </p:cNvPr>
          <p:cNvSpPr/>
          <p:nvPr/>
        </p:nvSpPr>
        <p:spPr>
          <a:xfrm>
            <a:off x="857224" y="2564904"/>
            <a:ext cx="7603208" cy="1043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this system ten digits (symbols) are used to represent a number. </a:t>
            </a:r>
            <a:endParaRPr lang="en-I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721848-015E-4024-AE4D-EB9209E4C983}"/>
              </a:ext>
            </a:extLst>
          </p:cNvPr>
          <p:cNvSpPr/>
          <p:nvPr/>
        </p:nvSpPr>
        <p:spPr>
          <a:xfrm>
            <a:off x="827584" y="4131077"/>
            <a:ext cx="76032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digits are 0, 1, 2, 3, 4, 5, 6, 7, 8 and 9. So, the base of this system is 10.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7E6177F2-A53C-49EA-976F-2961C2CB7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24" y="44624"/>
            <a:ext cx="7358114" cy="84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20" tIns="190440" rIns="91440" bIns="952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3355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Decimal Number System (base 10)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90D16E-EF84-4916-BD03-1A371CFB8667}"/>
              </a:ext>
            </a:extLst>
          </p:cNvPr>
          <p:cNvSpPr/>
          <p:nvPr/>
        </p:nvSpPr>
        <p:spPr>
          <a:xfrm>
            <a:off x="251520" y="1301539"/>
            <a:ext cx="8712968" cy="5007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number 265 in decimal system should be written as (265)</a:t>
            </a:r>
            <a:r>
              <a:rPr lang="en-US" sz="28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this system each digit in the number has a place value</a:t>
            </a:r>
            <a:endParaRPr lang="en-I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place value of the right digit is 1 unit i.e. (10</a:t>
            </a:r>
            <a:r>
              <a:rPr lang="en-US" sz="28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place value of the next left digit is 10 units i.e.</a:t>
            </a:r>
            <a:r>
              <a:rPr lang="en-US" sz="2800" spc="28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(10</a:t>
            </a:r>
            <a:r>
              <a:rPr lang="en-US" sz="28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place value of the next left digit is 100 units i.e. (10</a:t>
            </a:r>
            <a:r>
              <a:rPr lang="en-US" sz="28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……. so on.</a:t>
            </a:r>
            <a:endParaRPr lang="en-I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So, the value of a number in this system is the sum of the products of the digits with its respective powers of</a:t>
            </a:r>
            <a:r>
              <a:rPr lang="en-US" sz="28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endParaRPr lang="en-I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76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01174" y="786353"/>
            <a:ext cx="8247290" cy="84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20" tIns="190440" rIns="91440" bIns="952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3355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Hexadecimal </a:t>
            </a:r>
            <a:r>
              <a:rPr lang="en-US" sz="3600" b="1" dirty="0">
                <a:solidFill>
                  <a:srgbClr val="3355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Number System (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3355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base 16)</a:t>
            </a:r>
            <a:r>
              <a:rPr lang="en-US" sz="36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0F0D611-C4E5-470E-B107-DE532FE99E52}"/>
              </a:ext>
            </a:extLst>
          </p:cNvPr>
          <p:cNvSpPr/>
          <p:nvPr/>
        </p:nvSpPr>
        <p:spPr>
          <a:xfrm>
            <a:off x="539552" y="2419524"/>
            <a:ext cx="7992888" cy="3025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136525" indent="-457200" algn="just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this system sixteen digits (symbols) are used to represent a number. </a:t>
            </a:r>
          </a:p>
          <a:p>
            <a:pPr marL="457200" marR="136525" indent="-457200" algn="just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digits are 0, 1, 2, 3, 4, 5, 6, 7, 8, 9 followed by the letters A, B, C, D, E and F, which represent the values 10, 11,12,13,14 and 15 respectively. </a:t>
            </a:r>
          </a:p>
          <a:p>
            <a:pPr marL="457200" marR="136525" indent="-457200" algn="just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So, the base of this system is 16.</a:t>
            </a:r>
            <a:endParaRPr lang="en-I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AC555127-F738-427C-9121-D6822DB1B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174" y="116632"/>
            <a:ext cx="8247290" cy="84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20" tIns="190440" rIns="91440" bIns="952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3355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Hexadecimal </a:t>
            </a:r>
            <a:r>
              <a:rPr lang="en-US" sz="3600" b="1" dirty="0">
                <a:solidFill>
                  <a:srgbClr val="3355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Number System (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3355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base 16)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83E6AA-FD32-45FD-B350-A8085AE51E86}"/>
              </a:ext>
            </a:extLst>
          </p:cNvPr>
          <p:cNvSpPr/>
          <p:nvPr/>
        </p:nvSpPr>
        <p:spPr>
          <a:xfrm>
            <a:off x="107504" y="1509027"/>
            <a:ext cx="8784976" cy="4512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number A6E in decimal system should be written as (A6E)</a:t>
            </a:r>
            <a:r>
              <a:rPr lang="en-US" sz="28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I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this system each digit in the number has a place value</a:t>
            </a:r>
            <a:endParaRPr lang="en-I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place value of the right digit is 1 unit i.e. (16</a:t>
            </a:r>
            <a:r>
              <a:rPr lang="en-US" sz="28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place value of the next left digit is 16 units i.e.</a:t>
            </a:r>
            <a:r>
              <a:rPr lang="en-US" sz="2800" spc="28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(16</a:t>
            </a:r>
            <a:r>
              <a:rPr lang="en-US" sz="28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place value of the next left digit is 256 units i.e. (16</a:t>
            </a:r>
            <a:r>
              <a:rPr lang="en-US" sz="28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……. so on.</a:t>
            </a:r>
            <a:endParaRPr lang="en-I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So, the value of a number in this system is the sum of the products of the digits with its respective powers of</a:t>
            </a:r>
            <a:r>
              <a:rPr lang="en-US" sz="28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16.</a:t>
            </a:r>
            <a:endParaRPr lang="en-I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38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087" y="269455"/>
            <a:ext cx="8403756" cy="6302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85786" y="765160"/>
            <a:ext cx="7080250" cy="520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>
                <a:solidFill>
                  <a:srgbClr val="FF0000"/>
                </a:solidFill>
                <a:latin typeface="Avant Garde" charset="0"/>
                <a:ea typeface="DejaVu Sans" charset="0"/>
                <a:cs typeface="DejaVu Sans" charset="0"/>
              </a:rPr>
              <a:t>Analog and Digital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6875" y="2204864"/>
            <a:ext cx="8175625" cy="2248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Data can be Analog or Digital. </a:t>
            </a:r>
          </a:p>
          <a:p>
            <a:pPr marL="457200" indent="-457200">
              <a:buFont typeface="Wingdings" panose="05000000000000000000" pitchFamily="2" charset="2"/>
              <a:buChar char="Ø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The term </a:t>
            </a:r>
            <a:r>
              <a:rPr lang="en-US" sz="2800" dirty="0">
                <a:ea typeface="DejaVu Sans" charset="0"/>
                <a:cs typeface="DejaVu Sans" charset="0"/>
              </a:rPr>
              <a:t>Analog data</a:t>
            </a:r>
            <a:r>
              <a:rPr lang="en-US" sz="28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refers to information that is Continuous</a:t>
            </a:r>
          </a:p>
          <a:p>
            <a:pPr marL="457200" indent="-457200">
              <a:buClrTx/>
              <a:buFont typeface="Wingdings" panose="05000000000000000000" pitchFamily="2" charset="2"/>
              <a:buChar char="Ø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>
                <a:ea typeface="DejaVu Sans" charset="0"/>
                <a:cs typeface="DejaVu Sans" charset="0"/>
              </a:rPr>
              <a:t>The term Digital data refers to information that has   discrete states.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42888" y="776306"/>
            <a:ext cx="8709025" cy="2940726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 lnSpcReduction="10000"/>
          </a:bodyPr>
          <a:lstStyle/>
          <a:p>
            <a:pPr marR="0" lvl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>
                <a:tab pos="531813" algn="l"/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+mn-ea"/>
                <a:cs typeface="+mn-cs"/>
              </a:rPr>
              <a:t>Analog and Digital data</a:t>
            </a:r>
          </a:p>
          <a:p>
            <a:pPr marR="0" lvl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>
                <a:tab pos="531813" algn="l"/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+mn-ea"/>
              <a:cs typeface="+mn-cs"/>
            </a:endParaRPr>
          </a:p>
          <a:p>
            <a:pPr marL="914400" marR="0" lvl="1" indent="-45720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531813" algn="l"/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+mn-ea"/>
                <a:cs typeface="+mn-cs"/>
              </a:rPr>
              <a:t>Data can be analog or digital. </a:t>
            </a:r>
          </a:p>
          <a:p>
            <a:pPr marL="914400" marR="0" lvl="1" indent="-45720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531813" algn="l"/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+mn-ea"/>
                <a:cs typeface="+mn-cs"/>
              </a:rPr>
              <a:t>Analog data are continuous and take continuous values.</a:t>
            </a:r>
          </a:p>
          <a:p>
            <a:pPr marL="914400" marR="0" lvl="1" indent="-45720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531813" algn="l"/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+mn-ea"/>
                <a:cs typeface="+mn-cs"/>
              </a:rPr>
              <a:t>Digital data have discrete states and take discrete values.</a:t>
            </a:r>
          </a:p>
          <a:p>
            <a:pPr marL="531813" marR="0" lvl="0" indent="-531813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>
                <a:tab pos="531813" algn="l"/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6A3C94-631A-41A6-9682-EAEF7EC58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509120"/>
            <a:ext cx="6840760" cy="1572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0BBD8B2-F3B1-43BE-B712-15BB4A174346}"/>
              </a:ext>
            </a:extLst>
          </p:cNvPr>
          <p:cNvSpPr txBox="1"/>
          <p:nvPr/>
        </p:nvSpPr>
        <p:spPr>
          <a:xfrm>
            <a:off x="755576" y="404664"/>
            <a:ext cx="7632848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>
                <a:tab pos="531813" algn="l"/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  <a:defRPr/>
            </a:pPr>
            <a:r>
              <a:rPr lang="en-US" sz="3200" dirty="0">
                <a:latin typeface="Times New Roman" pitchFamily="16" charset="0"/>
              </a:rPr>
              <a:t>Analog and Digital s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+mn-ea"/>
                <a:cs typeface="+mn-cs"/>
              </a:rPr>
              <a:t>ignals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+mn-ea"/>
              <a:cs typeface="+mn-cs"/>
            </a:endParaRPr>
          </a:p>
          <a:p>
            <a:pPr marR="0" lvl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>
                <a:tab pos="531813" algn="l"/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+mn-ea"/>
              <a:cs typeface="+mn-cs"/>
            </a:endParaRPr>
          </a:p>
          <a:p>
            <a:pPr marL="914400" marR="0" lvl="1" indent="-45720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531813" algn="l"/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+mn-ea"/>
                <a:cs typeface="+mn-cs"/>
              </a:rPr>
              <a:t>Analog signals can have an infinite number of values in a range.</a:t>
            </a:r>
          </a:p>
          <a:p>
            <a:pPr marL="914400" marR="0" lvl="1" indent="-45720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531813" algn="l"/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+mn-ea"/>
                <a:cs typeface="+mn-cs"/>
              </a:rPr>
              <a:t>Digital signals can have only a limited number of values.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7335E3-34FD-4B32-954B-11BCEE4E6C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429000"/>
            <a:ext cx="5688632" cy="304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57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1262595" y="718027"/>
            <a:ext cx="7316788" cy="5254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>
                <a:solidFill>
                  <a:srgbClr val="FF0000"/>
                </a:solidFill>
                <a:latin typeface="Avant Garde" charset="0"/>
                <a:ea typeface="DejaVu Sans" charset="0"/>
                <a:cs typeface="DejaVu Sans" charset="0"/>
              </a:rPr>
              <a:t>Comparison of Analog and Digital Signals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13CC6E-7E32-4F61-9FE9-695B1DE889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564904"/>
            <a:ext cx="3888432" cy="230425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CF4F2A-D513-4699-94AC-B5C863AAAD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646655"/>
            <a:ext cx="3888432" cy="22225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E4A35A-A589-420E-8C62-99F447E1948D}"/>
              </a:ext>
            </a:extLst>
          </p:cNvPr>
          <p:cNvSpPr txBox="1"/>
          <p:nvPr/>
        </p:nvSpPr>
        <p:spPr>
          <a:xfrm>
            <a:off x="1331640" y="5517232"/>
            <a:ext cx="2347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ANALOG WAVE FORM</a:t>
            </a:r>
            <a:endParaRPr lang="en-IN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5C269C-C902-4F97-AEF1-E53F5945BF30}"/>
              </a:ext>
            </a:extLst>
          </p:cNvPr>
          <p:cNvSpPr txBox="1"/>
          <p:nvPr/>
        </p:nvSpPr>
        <p:spPr>
          <a:xfrm>
            <a:off x="5536604" y="5507940"/>
            <a:ext cx="2347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DIGITAL WAVE FORM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686AF18-93C2-482E-AE02-EE32B19101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995" y="855445"/>
            <a:ext cx="2880320" cy="27393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710DE0F-D18A-4DF3-9EC0-84B24867F7D0}"/>
              </a:ext>
            </a:extLst>
          </p:cNvPr>
          <p:cNvSpPr txBox="1"/>
          <p:nvPr/>
        </p:nvSpPr>
        <p:spPr>
          <a:xfrm>
            <a:off x="683568" y="116632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Few examples for Analog and Digital Systems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CE42F9-89A2-4FC9-AEAB-F3D0781EDC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985349"/>
            <a:ext cx="3168352" cy="22996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C8C437A-F7B6-492C-98CE-C29A22C91FAD}"/>
              </a:ext>
            </a:extLst>
          </p:cNvPr>
          <p:cNvSpPr txBox="1"/>
          <p:nvPr/>
        </p:nvSpPr>
        <p:spPr>
          <a:xfrm>
            <a:off x="1663051" y="3464927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Analog Clock</a:t>
            </a: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403228-733E-49ED-930E-0A37D0BCC1DC}"/>
              </a:ext>
            </a:extLst>
          </p:cNvPr>
          <p:cNvSpPr txBox="1"/>
          <p:nvPr/>
        </p:nvSpPr>
        <p:spPr>
          <a:xfrm>
            <a:off x="5868144" y="339477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Clock</a:t>
            </a: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58FB04-34E2-4BED-9195-21D2998D8A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995" y="3973730"/>
            <a:ext cx="2880320" cy="223058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580E012-18C3-46FD-B415-56ED15A4BA28}"/>
              </a:ext>
            </a:extLst>
          </p:cNvPr>
          <p:cNvSpPr txBox="1"/>
          <p:nvPr/>
        </p:nvSpPr>
        <p:spPr>
          <a:xfrm>
            <a:off x="1547664" y="6165304"/>
            <a:ext cx="2229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Analog Telephone</a:t>
            </a: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96A50A6-2C0B-4958-B76A-E3AB9F369B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028743"/>
            <a:ext cx="3168352" cy="184390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9FB6E4F-A588-4227-95FA-2AE8C0336704}"/>
              </a:ext>
            </a:extLst>
          </p:cNvPr>
          <p:cNvSpPr txBox="1"/>
          <p:nvPr/>
        </p:nvSpPr>
        <p:spPr>
          <a:xfrm>
            <a:off x="5901723" y="6165304"/>
            <a:ext cx="21266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Telephone</a:t>
            </a: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16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12C07A9-219D-48F4-B515-92A75DBD1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811138"/>
            <a:ext cx="3240359" cy="25611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AEC54FA-B2DC-4FAD-A707-39F895C14C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811138"/>
            <a:ext cx="3394670" cy="25458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8EF0414-BF42-4B92-8CFB-CBF8BCB66338}"/>
              </a:ext>
            </a:extLst>
          </p:cNvPr>
          <p:cNvSpPr txBox="1"/>
          <p:nvPr/>
        </p:nvSpPr>
        <p:spPr>
          <a:xfrm>
            <a:off x="1475656" y="335699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Analog Fan Regulator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3D20DB-673D-495A-ACD9-A875663CC313}"/>
              </a:ext>
            </a:extLst>
          </p:cNvPr>
          <p:cNvSpPr txBox="1"/>
          <p:nvPr/>
        </p:nvSpPr>
        <p:spPr>
          <a:xfrm>
            <a:off x="5508104" y="331692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Fan Regulator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3CBE1A2-0607-4741-8263-3F06F25CB5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831679"/>
            <a:ext cx="3313310" cy="233362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2B7F8FC-858B-4928-9E22-423A12AACD39}"/>
              </a:ext>
            </a:extLst>
          </p:cNvPr>
          <p:cNvSpPr txBox="1"/>
          <p:nvPr/>
        </p:nvSpPr>
        <p:spPr>
          <a:xfrm>
            <a:off x="1475656" y="6269250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Analog Tape Recorder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D4A6992-F591-4639-A7CB-D6A25A8E93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889191"/>
            <a:ext cx="3240359" cy="227611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8118E32-CCEF-4A0F-BF2D-78A469CD1307}"/>
              </a:ext>
            </a:extLst>
          </p:cNvPr>
          <p:cNvSpPr txBox="1"/>
          <p:nvPr/>
        </p:nvSpPr>
        <p:spPr>
          <a:xfrm>
            <a:off x="5148064" y="626925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tape recorder (I pod)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993194-9C68-440B-9E3A-FD099166554E}"/>
              </a:ext>
            </a:extLst>
          </p:cNvPr>
          <p:cNvSpPr txBox="1"/>
          <p:nvPr/>
        </p:nvSpPr>
        <p:spPr>
          <a:xfrm>
            <a:off x="683568" y="116632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Few examples for Analog and Digital Systems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94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4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1406" y="1352570"/>
            <a:ext cx="8686800" cy="4933950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+mn-ea"/>
                <a:cs typeface="+mn-cs"/>
              </a:rPr>
              <a:t>Digital Electronics represents information with only two discrete values i.e., 0 &amp; 1</a:t>
            </a:r>
          </a:p>
          <a:p>
            <a:pPr marL="341313" marR="0" lvl="0" indent="-341313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+mn-ea"/>
                <a:cs typeface="+mn-cs"/>
              </a:rPr>
              <a:t>Ideally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+mn-ea"/>
                <a:cs typeface="+mn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+mn-ea"/>
                <a:cs typeface="+mn-cs"/>
              </a:rPr>
              <a:t>	“no voltage” (e.g., 0v) represents a 0 and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+mn-ea"/>
                <a:cs typeface="+mn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+mn-ea"/>
                <a:cs typeface="+mn-cs"/>
              </a:rPr>
              <a:t>	“full source voltage” (e.g., 5v) represents a 1 </a:t>
            </a:r>
          </a:p>
          <a:p>
            <a:pPr marL="341313" marR="0" lvl="0" indent="-341313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+mn-ea"/>
                <a:cs typeface="+mn-cs"/>
              </a:rPr>
              <a:t>Realistically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+mn-ea"/>
                <a:cs typeface="+mn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+mn-ea"/>
                <a:cs typeface="+mn-cs"/>
              </a:rPr>
              <a:t>	“low voltage” (e.g., &lt; 1.5 v) represents a 0 and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+mn-ea"/>
                <a:cs typeface="+mn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+mn-ea"/>
                <a:cs typeface="+mn-cs"/>
              </a:rPr>
              <a:t>	“high voltage” (e.g., &gt; 3.5 v) represents a 1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+mn-ea"/>
                <a:cs typeface="+mn-cs"/>
              </a:rPr>
              <a:t>We achieve these discrete values by using switches.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+mn-ea"/>
                <a:cs typeface="+mn-cs"/>
              </a:rPr>
              <a:t>We use transistor switches, which operates at high speed, electronically, a small in size.</a:t>
            </a:r>
          </a:p>
          <a:p>
            <a:pPr marL="341313" marR="0" lvl="0" indent="-34131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+mn-ea"/>
              <a:cs typeface="+mn-cs"/>
            </a:endParaRPr>
          </a:p>
        </p:txBody>
      </p:sp>
      <p:sp>
        <p:nvSpPr>
          <p:cNvPr id="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54086" y="480995"/>
            <a:ext cx="7175500" cy="519113"/>
          </a:xfrm>
          <a:ln/>
        </p:spPr>
        <p:txBody>
          <a:bodyPr lIns="91440" tIns="45720" rIns="91440" bIns="45720" anchor="t"/>
          <a:lstStyle/>
          <a:p>
            <a:pPr eaLnBrk="0" hangingPunct="0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>
                <a:solidFill>
                  <a:srgbClr val="FF0000"/>
                </a:solidFill>
                <a:latin typeface="Avant Garde" charset="0"/>
              </a:rPr>
              <a:t>Digital Electronics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1238</Words>
  <Application>Microsoft Office PowerPoint</Application>
  <PresentationFormat>On-screen Show (4:3)</PresentationFormat>
  <Paragraphs>107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Avant Garde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Digital Electronics</vt:lpstr>
      <vt:lpstr>Logic levels</vt:lpstr>
      <vt:lpstr>Analog versus Digital </vt:lpstr>
      <vt:lpstr>INTRODUCTION TO NUMBER SYSTEMS</vt:lpstr>
      <vt:lpstr>Number Systems </vt:lpstr>
      <vt:lpstr>Number Systems and its numbers</vt:lpstr>
      <vt:lpstr>PowerPoint Presentation</vt:lpstr>
      <vt:lpstr>Binary Number System (base 2) </vt:lpstr>
      <vt:lpstr>Binary Number System (base 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srikanthboda1980@outlook.com</cp:lastModifiedBy>
  <cp:revision>55</cp:revision>
  <dcterms:created xsi:type="dcterms:W3CDTF">2020-04-11T10:18:53Z</dcterms:created>
  <dcterms:modified xsi:type="dcterms:W3CDTF">2020-08-16T18:04:43Z</dcterms:modified>
</cp:coreProperties>
</file>